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Lobster-regular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3fd62f9c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3fd62f9c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3fd383b3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3fd383b3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3fd383b3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3fd383b3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3fd383b3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3fd383b3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3fd62f9c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3fd62f9c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3fd383b3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3fd383b3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3fd383b3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3fd383b3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3fd383b3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3fd383b3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3fd383b3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3fd383b3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3fd383b3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3fd383b3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7800">
                <a:latin typeface="Lobster"/>
                <a:ea typeface="Lobster"/>
                <a:cs typeface="Lobster"/>
                <a:sym typeface="Lobster"/>
              </a:rPr>
              <a:t>Xranilka</a:t>
            </a:r>
            <a:endParaRPr sz="7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Котки с палци 2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25" y="1071900"/>
            <a:ext cx="1543750" cy="12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550" y="561900"/>
            <a:ext cx="2219700" cy="2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88550" y="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5900"/>
              <a:t>Бъдещо развитие</a:t>
            </a:r>
            <a:endParaRPr sz="5900"/>
          </a:p>
        </p:txBody>
      </p:sp>
      <p:grpSp>
        <p:nvGrpSpPr>
          <p:cNvPr id="355" name="Google Shape;355;p22"/>
          <p:cNvGrpSpPr/>
          <p:nvPr/>
        </p:nvGrpSpPr>
        <p:grpSpPr>
          <a:xfrm>
            <a:off x="3497296" y="2400828"/>
            <a:ext cx="2327938" cy="1655053"/>
            <a:chOff x="1083025" y="2306625"/>
            <a:chExt cx="1834900" cy="1340775"/>
          </a:xfrm>
        </p:grpSpPr>
        <p:sp>
          <p:nvSpPr>
            <p:cNvPr id="356" name="Google Shape;356;p22"/>
            <p:cNvSpPr txBox="1"/>
            <p:nvPr/>
          </p:nvSpPr>
          <p:spPr>
            <a:xfrm>
              <a:off x="1247975" y="3201000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bg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AI филтрация сумаризация и mail бюлетин за управители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700"/>
                <a:t>  </a:t>
              </a:r>
              <a:endParaRPr sz="1700"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grpSp>
        <p:nvGrpSpPr>
          <p:cNvPr id="359" name="Google Shape;359;p22"/>
          <p:cNvGrpSpPr/>
          <p:nvPr/>
        </p:nvGrpSpPr>
        <p:grpSpPr>
          <a:xfrm>
            <a:off x="1329145" y="2400828"/>
            <a:ext cx="2327938" cy="1424621"/>
            <a:chOff x="1083025" y="2306625"/>
            <a:chExt cx="1834900" cy="1154100"/>
          </a:xfrm>
        </p:grpSpPr>
        <p:sp>
          <p:nvSpPr>
            <p:cNvPr id="360" name="Google Shape;360;p22"/>
            <p:cNvSpPr txBox="1"/>
            <p:nvPr/>
          </p:nvSpPr>
          <p:spPr>
            <a:xfrm>
              <a:off x="1245025" y="30143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bg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Най-заета част от деня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700"/>
                <a:t>  </a:t>
              </a:r>
              <a:endParaRPr sz="1700"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363" name="Google Shape;363;p22"/>
          <p:cNvSpPr txBox="1"/>
          <p:nvPr/>
        </p:nvSpPr>
        <p:spPr>
          <a:xfrm>
            <a:off x="5825250" y="3519460"/>
            <a:ext cx="1909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rPr>
              <a:t>Подготвяне на платформата за излизане в други държави</a:t>
            </a:r>
            <a:endParaRPr b="1" sz="1300">
              <a:solidFill>
                <a:srgbClr val="0C57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" name="Google Shape;364;p22"/>
          <p:cNvGrpSpPr/>
          <p:nvPr/>
        </p:nvGrpSpPr>
        <p:grpSpPr>
          <a:xfrm>
            <a:off x="5669123" y="1495628"/>
            <a:ext cx="2327938" cy="1271215"/>
            <a:chOff x="1083025" y="1574025"/>
            <a:chExt cx="1834900" cy="1029824"/>
          </a:xfrm>
        </p:grpSpPr>
        <p:sp>
          <p:nvSpPr>
            <p:cNvPr id="365" name="Google Shape;365;p2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/>
                <a:t>  </a:t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00" y="1508213"/>
            <a:ext cx="3073900" cy="3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59" y="1508225"/>
            <a:ext cx="3460859" cy="307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325" y="300225"/>
            <a:ext cx="4298175" cy="4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06125" cy="51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842000" y="1676250"/>
            <a:ext cx="5460000" cy="13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Нашето решение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75" y="0"/>
            <a:ext cx="1854749" cy="18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00" y="3136350"/>
            <a:ext cx="1854750" cy="1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769950" y="214675"/>
            <a:ext cx="5460000" cy="13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Нашето решение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806750" y="340750"/>
            <a:ext cx="5857800" cy="14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Значимост за обществото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150" y="1440225"/>
            <a:ext cx="3060849" cy="17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950" y="1479950"/>
            <a:ext cx="2212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00" y="3265903"/>
            <a:ext cx="3357399" cy="15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299" y="3192475"/>
            <a:ext cx="3550537" cy="1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Технологично изпълнение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88625" y="27885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100" y="3036975"/>
            <a:ext cx="1759950" cy="17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75" y="165275"/>
            <a:ext cx="2890375" cy="7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 rotWithShape="1">
          <a:blip r:embed="rId4">
            <a:alphaModFix/>
          </a:blip>
          <a:srcRect b="19407" l="8270" r="8278" t="19407"/>
          <a:stretch/>
        </p:blipFill>
        <p:spPr>
          <a:xfrm>
            <a:off x="5966500" y="2288713"/>
            <a:ext cx="2527800" cy="9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050" y="226325"/>
            <a:ext cx="3251000" cy="9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859" y="3621638"/>
            <a:ext cx="1638250" cy="1420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19"/>
          <p:cNvCxnSpPr>
            <a:stCxn id="323" idx="2"/>
            <a:endCxn id="328" idx="0"/>
          </p:cNvCxnSpPr>
          <p:nvPr/>
        </p:nvCxnSpPr>
        <p:spPr>
          <a:xfrm flipH="1">
            <a:off x="1937062" y="939600"/>
            <a:ext cx="1251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19"/>
          <p:cNvCxnSpPr>
            <a:stCxn id="326" idx="3"/>
            <a:endCxn id="324" idx="2"/>
          </p:cNvCxnSpPr>
          <p:nvPr/>
        </p:nvCxnSpPr>
        <p:spPr>
          <a:xfrm flipH="1" rot="10800000">
            <a:off x="6277109" y="3215400"/>
            <a:ext cx="953400" cy="11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19"/>
          <p:cNvCxnSpPr>
            <a:stCxn id="324" idx="0"/>
            <a:endCxn id="325" idx="2"/>
          </p:cNvCxnSpPr>
          <p:nvPr/>
        </p:nvCxnSpPr>
        <p:spPr>
          <a:xfrm flipH="1" rot="10800000">
            <a:off x="7230400" y="1152913"/>
            <a:ext cx="50100" cy="11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1" name="Google Shape;3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488" y="3621638"/>
            <a:ext cx="1420725" cy="14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19"/>
          <p:cNvCxnSpPr>
            <a:stCxn id="328" idx="2"/>
            <a:endCxn id="331" idx="1"/>
          </p:cNvCxnSpPr>
          <p:nvPr/>
        </p:nvCxnSpPr>
        <p:spPr>
          <a:xfrm>
            <a:off x="1936888" y="3028500"/>
            <a:ext cx="61260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19"/>
          <p:cNvCxnSpPr>
            <a:stCxn id="331" idx="3"/>
            <a:endCxn id="326" idx="1"/>
          </p:cNvCxnSpPr>
          <p:nvPr/>
        </p:nvCxnSpPr>
        <p:spPr>
          <a:xfrm>
            <a:off x="3970212" y="4332000"/>
            <a:ext cx="6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4" name="Google Shape;3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343" y="1401599"/>
            <a:ext cx="2736527" cy="16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2575" y="1680413"/>
            <a:ext cx="1116600" cy="111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19"/>
          <p:cNvCxnSpPr>
            <a:stCxn id="325" idx="1"/>
            <a:endCxn id="335" idx="0"/>
          </p:cNvCxnSpPr>
          <p:nvPr/>
        </p:nvCxnSpPr>
        <p:spPr>
          <a:xfrm flipH="1">
            <a:off x="4780850" y="689650"/>
            <a:ext cx="874200" cy="9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530575" y="944725"/>
            <a:ext cx="5857800" cy="23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/>
              <a:t>Котки с палци - 2</a:t>
            </a:r>
            <a:endParaRPr sz="4500"/>
          </a:p>
        </p:txBody>
      </p:sp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275" y="573300"/>
            <a:ext cx="2498726" cy="44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 txBox="1"/>
          <p:nvPr/>
        </p:nvSpPr>
        <p:spPr>
          <a:xfrm>
            <a:off x="641475" y="2491200"/>
            <a:ext cx="4456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(снимката не е направена по време на хакатона)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431775" y="11179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Демо</a:t>
            </a:r>
            <a:endParaRPr/>
          </a:p>
        </p:txBody>
      </p:sp>
      <p:sp>
        <p:nvSpPr>
          <p:cNvPr id="349" name="Google Shape;349;p2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